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6"/>
  </p:notesMasterIdLst>
  <p:sldIdLst>
    <p:sldId id="256" r:id="rId2"/>
    <p:sldId id="477" r:id="rId3"/>
    <p:sldId id="478" r:id="rId4"/>
    <p:sldId id="479" r:id="rId5"/>
    <p:sldId id="480" r:id="rId6"/>
    <p:sldId id="481" r:id="rId7"/>
    <p:sldId id="482" r:id="rId8"/>
    <p:sldId id="483" r:id="rId9"/>
    <p:sldId id="484" r:id="rId10"/>
    <p:sldId id="502" r:id="rId11"/>
    <p:sldId id="503" r:id="rId12"/>
    <p:sldId id="485" r:id="rId13"/>
    <p:sldId id="512" r:id="rId14"/>
    <p:sldId id="511" r:id="rId15"/>
    <p:sldId id="504" r:id="rId16"/>
    <p:sldId id="510" r:id="rId17"/>
    <p:sldId id="505" r:id="rId18"/>
    <p:sldId id="506" r:id="rId19"/>
    <p:sldId id="507" r:id="rId20"/>
    <p:sldId id="508" r:id="rId21"/>
    <p:sldId id="509" r:id="rId22"/>
    <p:sldId id="500" r:id="rId23"/>
    <p:sldId id="501" r:id="rId24"/>
    <p:sldId id="302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91" d="100"/>
          <a:sy n="91" d="100"/>
        </p:scale>
        <p:origin x="-92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3/18/2014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1F2BB3-AC09-4E4E-8872-88064E52717E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FC8061-F802-480F-A5E0-F938C63EBF18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B6D25F-0B8D-4F4F-9FD2-7CE65FC34286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BEB351-CCD9-4135-9865-3C5B0E078732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A8FBFD-9AC4-4DF7-A549-A3C565DB499E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</a:t>
            </a:r>
            <a:r>
              <a:rPr lang="en-CA" sz="900" dirty="0" smtClean="0">
                <a:solidFill>
                  <a:srgbClr val="FFFFFF"/>
                </a:solidFill>
                <a:latin typeface="Arial"/>
                <a:ea typeface="ＭＳ Ｐゴシック" charset="-128"/>
              </a:rPr>
              <a:t>20143 </a:t>
            </a: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CA" sz="160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Left-child right-sibling binary tree</a:t>
            </a:r>
            <a:endParaRPr lang="en-CA" sz="1600" b="0" i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Left-child right-sibling binary tree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Example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/>
              <a:t>	</a:t>
            </a:r>
            <a:r>
              <a:rPr lang="en-CA" altLang="en-US" dirty="0" smtClean="0"/>
              <a:t>An empty left sub-tree indicates no children</a:t>
            </a:r>
          </a:p>
        </p:txBody>
      </p:sp>
      <p:pic>
        <p:nvPicPr>
          <p:cNvPr id="5" name="Picture 3" descr="Those nodes with no children (being those nodes in the representation with no left sub-tree) are B, O, U, G, H, V, W, J, R, L, S, N, X, Y, and Z." title="A binary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1968947"/>
            <a:ext cx="4860032" cy="4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54219"/>
            <a:ext cx="4608512" cy="225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6768336" y="228890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4103856" y="342900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4115888" y="4185176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4872064" y="342900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5244136" y="380107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5628240" y="4185176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6000312" y="4557248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6768152" y="381310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7152256" y="418499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7908432" y="418499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/>
          <p:cNvSpPr/>
          <p:nvPr/>
        </p:nvSpPr>
        <p:spPr>
          <a:xfrm>
            <a:off x="8664608" y="4941168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7908431" y="5697344"/>
            <a:ext cx="4320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/>
          <p:cNvSpPr/>
          <p:nvPr/>
        </p:nvSpPr>
        <p:spPr>
          <a:xfrm>
            <a:off x="8292351" y="6093296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/>
          <p:cNvSpPr/>
          <p:nvPr/>
        </p:nvSpPr>
        <p:spPr>
          <a:xfrm>
            <a:off x="8676271" y="6465184"/>
            <a:ext cx="4320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4380040" y="6405391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3923927" y="6405391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3443750" y="6405391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2027656" y="6405391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623594" y="6405391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/>
          <p:cNvSpPr/>
          <p:nvPr/>
        </p:nvSpPr>
        <p:spPr>
          <a:xfrm>
            <a:off x="1559696" y="6405391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155448" y="5937248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2735703" y="5937247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3443751" y="5937246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4151983" y="5469288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3203848" y="5469288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2267745" y="5469288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1331642" y="5469288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51648" y="5469288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335560" y="5001143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7908248" y="4941168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4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Those children with no subsequent siblings are represented as having no right sub-tree, including A (the root), U, P, H, W, Q, J, E, R, N, T and Z." title="A binary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1968947"/>
            <a:ext cx="4860032" cy="4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Example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/>
              <a:t>	</a:t>
            </a:r>
            <a:r>
              <a:rPr lang="en-CA" altLang="en-US" dirty="0" smtClean="0"/>
              <a:t>An empty right sub-tree indicates the node is</a:t>
            </a:r>
            <a:br>
              <a:rPr lang="en-CA" altLang="en-US" dirty="0" smtClean="0"/>
            </a:br>
            <a:r>
              <a:rPr lang="en-CA" altLang="en-US" dirty="0" smtClean="0"/>
              <a:t>the last of its siblings</a:t>
            </a:r>
          </a:p>
          <a:p>
            <a:pPr lvl="1"/>
            <a:r>
              <a:rPr lang="en-CA" altLang="en-US" dirty="0" smtClean="0"/>
              <a:t>The root node, has no siblings</a:t>
            </a:r>
          </a:p>
        </p:txBody>
      </p:sp>
      <p:pic>
        <p:nvPicPr>
          <p:cNvPr id="7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54219"/>
            <a:ext cx="4608512" cy="225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7152256" y="191683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4499992" y="378904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4115888" y="4185176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5244136" y="380107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6000128" y="380107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6000312" y="4557248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6768152" y="381310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7152256" y="418499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7908432" y="342900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/>
          <p:cNvSpPr/>
          <p:nvPr/>
        </p:nvSpPr>
        <p:spPr>
          <a:xfrm>
            <a:off x="8664608" y="4941168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/>
          <p:cNvSpPr/>
          <p:nvPr/>
        </p:nvSpPr>
        <p:spPr>
          <a:xfrm>
            <a:off x="8676271" y="6465184"/>
            <a:ext cx="4320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4380040" y="6405391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2027656" y="6405391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623594" y="6405391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/>
          <p:cNvSpPr/>
          <p:nvPr/>
        </p:nvSpPr>
        <p:spPr>
          <a:xfrm>
            <a:off x="1799599" y="5937248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611560" y="5937248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2735703" y="5937247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3911895" y="5937246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4151983" y="5469288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2267745" y="5469288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1331642" y="5469288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1883639" y="4533184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3443936" y="5001143"/>
            <a:ext cx="432049" cy="432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8292352" y="532527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666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Transformation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 smtClean="0"/>
              <a:t>	The transformation of a general tree into a left-child right-sibling binary tree has been called the Knuth transform</a:t>
            </a:r>
          </a:p>
          <a:p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409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wharder\Desktop\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96" y="4581128"/>
            <a:ext cx="3172492" cy="15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Those children with no subsequent siblings are represented as having no right sub-tree, including A (the root), U, P, H, W, Q, J, E, R, N, T and Z." title="A binary 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05" y="2638504"/>
            <a:ext cx="4176000" cy="41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Traversals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188" indent="-357188">
              <a:buNone/>
            </a:pPr>
            <a:r>
              <a:rPr lang="en-CA" dirty="0"/>
              <a:t>	</a:t>
            </a:r>
            <a:r>
              <a:rPr lang="en-CA" dirty="0" smtClean="0"/>
              <a:t>A pre-order traversal of the original tree is identical</a:t>
            </a:r>
            <a:br>
              <a:rPr lang="en-CA" dirty="0" smtClean="0"/>
            </a:br>
            <a:r>
              <a:rPr lang="en-CA" dirty="0" smtClean="0"/>
              <a:t>to the pre-order traversal of the Knuth transform</a:t>
            </a:r>
          </a:p>
          <a:p>
            <a:pPr marL="357188" indent="-357188" algn="ctr">
              <a:buNone/>
            </a:pPr>
            <a:r>
              <a:rPr lang="en-CA" sz="1600" dirty="0" smtClean="0"/>
              <a:t>A B C F O P U G H D I Q V W J E K R L M S T X Y Z N</a:t>
            </a:r>
          </a:p>
          <a:p>
            <a:pPr marL="357188" indent="-357188">
              <a:buNone/>
            </a:pPr>
            <a:r>
              <a:rPr lang="en-CA" dirty="0" smtClean="0"/>
              <a:t>	Achieving a post-order traversal on the Knuth transform</a:t>
            </a:r>
            <a:br>
              <a:rPr lang="en-CA" dirty="0" smtClean="0"/>
            </a:br>
            <a:r>
              <a:rPr lang="en-CA" dirty="0" smtClean="0"/>
              <a:t>requires a different traversal:</a:t>
            </a:r>
          </a:p>
          <a:p>
            <a:pPr lvl="1"/>
            <a:r>
              <a:rPr lang="en-CA" dirty="0" smtClean="0"/>
              <a:t>The left sub-tree is traversed</a:t>
            </a:r>
          </a:p>
          <a:p>
            <a:pPr lvl="1"/>
            <a:r>
              <a:rPr lang="en-CA" dirty="0" smtClean="0"/>
              <a:t>The current node is visited</a:t>
            </a:r>
          </a:p>
          <a:p>
            <a:pPr lvl="1"/>
            <a:r>
              <a:rPr lang="en-CA" dirty="0" smtClean="0"/>
              <a:t>The right-sub-tree is traversed</a:t>
            </a:r>
          </a:p>
          <a:p>
            <a:pPr marL="357188" indent="-357188">
              <a:buNone/>
            </a:pPr>
            <a:r>
              <a:rPr lang="en-CA" dirty="0" smtClean="0"/>
              <a:t>	Called an </a:t>
            </a:r>
            <a:r>
              <a:rPr lang="en-CA" i="1" dirty="0" smtClean="0"/>
              <a:t>in-order </a:t>
            </a:r>
            <a:r>
              <a:rPr lang="en-CA" dirty="0" smtClean="0"/>
              <a:t>traversal</a:t>
            </a:r>
          </a:p>
          <a:p>
            <a:pPr marL="357188" indent="-357188">
              <a:buNone/>
            </a:pPr>
            <a:endParaRPr lang="en-CA" dirty="0"/>
          </a:p>
          <a:p>
            <a:pPr marL="357188" indent="-357188">
              <a:buNone/>
            </a:pPr>
            <a:endParaRPr lang="en-CA" dirty="0" smtClean="0"/>
          </a:p>
          <a:p>
            <a:pPr marL="357188" indent="-357188">
              <a:buNone/>
            </a:pPr>
            <a:endParaRPr lang="en-CA" dirty="0"/>
          </a:p>
          <a:p>
            <a:pPr marL="357188" indent="-357188">
              <a:buNone/>
            </a:pPr>
            <a:endParaRPr lang="en-CA" sz="1600" dirty="0" smtClean="0"/>
          </a:p>
          <a:p>
            <a:pPr marL="357188" lvl="0" indent="-357188" algn="ctr">
              <a:buNone/>
            </a:pPr>
            <a:endParaRPr lang="en-CA" sz="1200" dirty="0" smtClean="0">
              <a:solidFill>
                <a:prstClr val="black"/>
              </a:solidFill>
            </a:endParaRPr>
          </a:p>
          <a:p>
            <a:pPr marL="357188" lvl="0" indent="-357188" algn="ctr">
              <a:buNone/>
            </a:pPr>
            <a:r>
              <a:rPr lang="en-CA" sz="1600" dirty="0" smtClean="0">
                <a:solidFill>
                  <a:prstClr val="black"/>
                </a:solidFill>
              </a:rPr>
              <a:t>B O U P F G H C V W Q I J D R K L S X Y Z T M N E A </a:t>
            </a:r>
            <a:endParaRPr lang="en-CA" sz="1600" dirty="0">
              <a:solidFill>
                <a:prstClr val="black"/>
              </a:solidFill>
            </a:endParaRPr>
          </a:p>
          <a:p>
            <a:pPr marL="357188" indent="-357188"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1398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has children E and B&#10;B has children F and C.&#10;F has children O and G.&#10;O has a right child P.&#10;P has  a left child U.&#10;G has a right child H.&#10;C has children I and D.&#10;I has children Q and J.&#10;Q has a left child V.&#10;V has a right child W.&#10;D has a left child K.&#10;K has children R and L.&#10;L has a right child M.&#10;M has children S and N.&#10;S has a right child T.&#10;T has a left child X.&#10;X has a right child Y.&#10;Y has a right child Z." title="A forest as a binary tre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636120"/>
            <a:ext cx="4176464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Forests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 smtClean="0"/>
              <a:t>	A forest, described in Topic 4.5, can be stored in this representation as follows:</a:t>
            </a:r>
          </a:p>
          <a:p>
            <a:pPr lvl="1"/>
            <a:r>
              <a:rPr lang="en-CA" altLang="en-US" dirty="0" smtClean="0"/>
              <a:t>Choose one of the roots of the trees as the root of the binary tree</a:t>
            </a:r>
          </a:p>
          <a:p>
            <a:pPr lvl="1"/>
            <a:r>
              <a:rPr lang="en-CA" altLang="en-US" dirty="0" smtClean="0"/>
              <a:t>Let each subsequent root of a tree be a right child of the previous root</a:t>
            </a:r>
          </a:p>
          <a:p>
            <a:pPr lvl="1"/>
            <a:r>
              <a:rPr lang="en-CA" altLang="en-US" dirty="0" smtClean="0"/>
              <a:t>This is the binary-tree representation of this forest</a:t>
            </a:r>
          </a:p>
          <a:p>
            <a:pPr lvl="1"/>
            <a:r>
              <a:rPr lang="en-CA" altLang="en-US" dirty="0" smtClean="0"/>
              <a:t>Think of the roots as siblings of each other</a:t>
            </a:r>
          </a:p>
          <a:p>
            <a:pPr lvl="1"/>
            <a:endParaRPr lang="en-CA" altLang="en-US" dirty="0" smtClean="0"/>
          </a:p>
        </p:txBody>
      </p:sp>
      <p:pic>
        <p:nvPicPr>
          <p:cNvPr id="1028" name="Picture 4" descr="A forest of four trees:&#10;First tree, A has a child E.&#10;Second tree has a root B with children F, G, and H.&#10;F has two children O and P, and P has a child U.&#10;Third tree has a root C with two children I and J.&#10;I has a child Q, and Q has children V and W.&#10;Fourth tree has a root D with children K, L, M and N.&#10;K has a child R.&#10;M has children S and T.&#10;T has children X, Y and Z." title="A fore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25144"/>
            <a:ext cx="4341491" cy="15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98970" y="4992156"/>
            <a:ext cx="381642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ounded Rectangle 7"/>
          <p:cNvSpPr/>
          <p:nvPr/>
        </p:nvSpPr>
        <p:spPr>
          <a:xfrm rot="2746128">
            <a:off x="6849354" y="3370186"/>
            <a:ext cx="192405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26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Implementation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 smtClean="0"/>
              <a:t>	The class is similar to that of a binary tree</a:t>
            </a:r>
          </a:p>
          <a:p>
            <a:pPr>
              <a:buFont typeface="Arial" pitchFamily="34" charset="0"/>
              <a:buNone/>
            </a:pPr>
            <a:endParaRPr lang="en-CA" altLang="en-US" dirty="0"/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private: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Type element;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first_child_tree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next_sibling_tree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*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first_child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next_sibling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// ...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};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 typeface="Arial" pitchFamily="34" charset="0"/>
              <a:buNone/>
            </a:pPr>
            <a:endParaRPr lang="en-CA" altLang="en-US" dirty="0" smtClean="0"/>
          </a:p>
          <a:p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53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Implementation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 smtClean="0"/>
              <a:t>	The implementation of various functions now differs</a:t>
            </a:r>
          </a:p>
          <a:p>
            <a:pPr lvl="1"/>
            <a:r>
              <a:rPr lang="en-CA" altLang="en-US" dirty="0" smtClean="0"/>
              <a:t>An iterative approach is much more desirable</a:t>
            </a:r>
          </a:p>
          <a:p>
            <a:pPr>
              <a:buFont typeface="Arial" pitchFamily="34" charset="0"/>
              <a:buNone/>
            </a:pPr>
            <a:endParaRPr lang="en-CA" altLang="en-US" dirty="0"/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&gt;::degree()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count = 0;</a:t>
            </a:r>
          </a:p>
          <a:p>
            <a:pPr lvl="2"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for (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first_child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!=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next_sibling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) {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++count;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count;    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pitchFamily="34" charset="0"/>
              <a:buNone/>
            </a:pPr>
            <a:endParaRPr lang="en-CA" altLang="en-US" dirty="0" smtClean="0"/>
          </a:p>
          <a:p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91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Implementation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/>
              <a:t>	The implementation of various functions now differs</a:t>
            </a:r>
          </a:p>
          <a:p>
            <a:pPr lvl="1"/>
            <a:endParaRPr lang="en-CA" altLang="en-US" dirty="0"/>
          </a:p>
          <a:p>
            <a:pPr>
              <a:buFont typeface="Arial" pitchFamily="34" charset="0"/>
              <a:buNone/>
            </a:pPr>
            <a:endParaRPr lang="en-CA" altLang="en-US" dirty="0"/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is_leaf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return 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first_child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==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    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pitchFamily="34" charset="0"/>
              <a:buNone/>
            </a:pPr>
            <a:endParaRPr lang="en-CA" altLang="en-US" dirty="0" smtClean="0"/>
          </a:p>
          <a:p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329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Implementation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/>
              <a:t>	The implementation of various functions now differs</a:t>
            </a:r>
          </a:p>
          <a:p>
            <a:pPr lvl="1"/>
            <a:endParaRPr lang="en-CA" altLang="en-US" dirty="0"/>
          </a:p>
          <a:p>
            <a:pPr>
              <a:buFont typeface="Arial" pitchFamily="34" charset="0"/>
              <a:buNone/>
            </a:pPr>
            <a:endParaRPr lang="en-CA" altLang="en-US" dirty="0"/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&lt;Type&gt;::child(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n 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if ( n &lt; 0 || n &gt;= degree() ) {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2"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first_child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for 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&lt; n; ++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next_sibling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2"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        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pitchFamily="34" charset="0"/>
              <a:buNone/>
            </a:pPr>
            <a:endParaRPr lang="en-CA" altLang="en-US" dirty="0" smtClean="0"/>
          </a:p>
          <a:p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5299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Implementation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/>
              <a:t>	The implementation of various functions now differs</a:t>
            </a:r>
          </a:p>
          <a:p>
            <a:pPr lvl="1"/>
            <a:endParaRPr lang="en-CA" altLang="en-US" dirty="0"/>
          </a:p>
          <a:p>
            <a:pPr>
              <a:buFont typeface="Arial" pitchFamily="34" charset="0"/>
              <a:buNone/>
            </a:pPr>
            <a:endParaRPr lang="en-CA" altLang="en-US" dirty="0"/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&gt;::append(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if 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first_child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==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first_child_tree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 else {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first_child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while 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next_sibling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!=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next_sibling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lvl="2"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next_sibling_tree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665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Our simple tree data structure is node-based where children are stored as a linked list</a:t>
            </a:r>
          </a:p>
          <a:p>
            <a:pPr lvl="1"/>
            <a:r>
              <a:rPr lang="en-US" altLang="en-US" dirty="0" smtClean="0"/>
              <a:t>Is it possible to store a general tree as a binary tree?</a:t>
            </a:r>
          </a:p>
        </p:txBody>
      </p:sp>
    </p:spTree>
    <p:extLst>
      <p:ext uri="{BB962C8B-B14F-4D97-AF65-F5344CB8AC3E}">
        <p14:creationId xmlns:p14="http://schemas.microsoft.com/office/powerpoint/2010/main" val="136340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Implementation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/>
              <a:t>	The implementation of various functions now differs</a:t>
            </a:r>
          </a:p>
          <a:p>
            <a:pPr lvl="1"/>
            <a:r>
              <a:rPr lang="en-CA" altLang="en-US" dirty="0" smtClean="0"/>
              <a:t>The size doesn’t care that this is a general tree…</a:t>
            </a:r>
            <a:endParaRPr lang="en-CA" altLang="en-US" dirty="0"/>
          </a:p>
          <a:p>
            <a:pPr>
              <a:buFont typeface="Arial" pitchFamily="34" charset="0"/>
              <a:buNone/>
            </a:pPr>
            <a:endParaRPr lang="en-CA" altLang="en-US" dirty="0"/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&lt;Type&gt;::size()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1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+ (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first_child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==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? 0 :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first_child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()-&gt;size() )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+ 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next_sibling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==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? 0 :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next_sibling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()-&gt;size() );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Implementation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/>
              <a:t>	The implementation of various functions now differs</a:t>
            </a:r>
          </a:p>
          <a:p>
            <a:pPr lvl="1"/>
            <a:r>
              <a:rPr lang="en-CA" altLang="en-US" dirty="0" smtClean="0"/>
              <a:t>The height member function is closer to the original implementation</a:t>
            </a:r>
            <a:endParaRPr lang="en-CA" altLang="en-US" dirty="0"/>
          </a:p>
          <a:p>
            <a:pPr>
              <a:buFont typeface="Arial" pitchFamily="34" charset="0"/>
              <a:buNone/>
            </a:pPr>
            <a:endParaRPr lang="en-CA" altLang="en-US" dirty="0"/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&lt;Type&gt;::height()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h = 0;</a:t>
            </a:r>
          </a:p>
          <a:p>
            <a:pPr lvl="2"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for (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LCRS_tree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first_child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!=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next_sibling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) {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h 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::max( h, 1 +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-&gt;height() );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2"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h;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 typeface="Arial" pitchFamily="34" charset="0"/>
              <a:buNone/>
            </a:pPr>
            <a:endParaRPr lang="en-CA" altLang="en-US" dirty="0" smtClean="0"/>
          </a:p>
          <a:p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14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This topic has covered a binary representation of general trees</a:t>
            </a:r>
          </a:p>
          <a:p>
            <a:pPr lvl="1"/>
            <a:r>
              <a:rPr lang="en-US" altLang="en-US" dirty="0" smtClean="0"/>
              <a:t>The first child is the left sub-tree of a node</a:t>
            </a:r>
          </a:p>
          <a:p>
            <a:pPr lvl="1"/>
            <a:r>
              <a:rPr lang="en-US" altLang="en-US" dirty="0" smtClean="0"/>
              <a:t>Subsequent siblings of that child form a chain down the right sub-trees</a:t>
            </a:r>
          </a:p>
          <a:p>
            <a:pPr lvl="1"/>
            <a:r>
              <a:rPr lang="en-US" altLang="en-US" dirty="0" smtClean="0"/>
              <a:t>An empty left sub-tree indicates no children</a:t>
            </a:r>
          </a:p>
          <a:p>
            <a:pPr lvl="1"/>
            <a:r>
              <a:rPr lang="en-US" altLang="en-US" dirty="0" smtClean="0"/>
              <a:t>An empty right sub-tree indicates no other siblings</a:t>
            </a:r>
          </a:p>
        </p:txBody>
      </p:sp>
    </p:spTree>
    <p:extLst>
      <p:ext uri="{BB962C8B-B14F-4D97-AF65-F5344CB8AC3E}">
        <p14:creationId xmlns:p14="http://schemas.microsoft.com/office/powerpoint/2010/main" val="3734431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References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mtClean="0"/>
              <a:t>[1]	Cormen, Leiserson, Rivest and Stein, </a:t>
            </a:r>
            <a:r>
              <a:rPr lang="en-US" altLang="en-US" i="1" smtClean="0"/>
              <a:t>Introduction to Algorithms</a:t>
            </a:r>
            <a:r>
              <a:rPr lang="en-US" altLang="en-US" smtClean="0"/>
              <a:t>, 2</a:t>
            </a:r>
            <a:r>
              <a:rPr lang="en-US" altLang="en-US" baseline="30000" smtClean="0"/>
              <a:t>nd</a:t>
            </a:r>
            <a:r>
              <a:rPr lang="en-US" altLang="en-US" smtClean="0"/>
              <a:t> Ed., MIT Press, 2001, §19.1, pp.457-9.</a:t>
            </a:r>
          </a:p>
          <a:p>
            <a:pPr marL="533400" indent="-533400">
              <a:buFontTx/>
              <a:buNone/>
            </a:pPr>
            <a:r>
              <a:rPr lang="en-US" altLang="en-US" smtClean="0"/>
              <a:t>[2]	Weiss, </a:t>
            </a:r>
            <a:r>
              <a:rPr lang="en-US" altLang="en-US" i="1" smtClean="0"/>
              <a:t>Data Structures and Algorithm Analysis in C++</a:t>
            </a:r>
            <a:r>
              <a:rPr lang="en-US" altLang="en-US" smtClean="0"/>
              <a:t>, </a:t>
            </a:r>
            <a:r>
              <a:rPr lang="en-US" altLang="en-US" i="1" smtClean="0"/>
              <a:t>3</a:t>
            </a:r>
            <a:r>
              <a:rPr lang="en-US" altLang="en-US" i="1" baseline="30000" smtClean="0"/>
              <a:t>rd</a:t>
            </a:r>
            <a:r>
              <a:rPr lang="en-US" altLang="en-US" i="1" smtClean="0"/>
              <a:t> Ed.</a:t>
            </a:r>
            <a:r>
              <a:rPr lang="en-US" altLang="en-US" smtClean="0"/>
              <a:t>, Addison Wesley, §6.8.1, p.240.</a:t>
            </a:r>
          </a:p>
        </p:txBody>
      </p:sp>
    </p:spTree>
    <p:extLst>
      <p:ext uri="{BB962C8B-B14F-4D97-AF65-F5344CB8AC3E}">
        <p14:creationId xmlns:p14="http://schemas.microsoft.com/office/powerpoint/2010/main" val="1501029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Idea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Consider the following:</a:t>
            </a:r>
          </a:p>
          <a:p>
            <a:pPr lvl="1"/>
            <a:r>
              <a:rPr lang="en-US" altLang="en-US" dirty="0" smtClean="0"/>
              <a:t>The first child of each node is its left sub-tree</a:t>
            </a: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dirty="0" smtClean="0"/>
              <a:t>The next sibling of each node is in its right sub-tree</a:t>
            </a:r>
          </a:p>
          <a:p>
            <a:pPr lvl="1"/>
            <a:endParaRPr lang="en-US" altLang="en-US" dirty="0"/>
          </a:p>
          <a:p>
            <a:pPr marL="360363" indent="-360363"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This is called a left-child—right-sibling binary tree</a:t>
            </a:r>
          </a:p>
        </p:txBody>
      </p:sp>
    </p:spTree>
    <p:extLst>
      <p:ext uri="{BB962C8B-B14F-4D97-AF65-F5344CB8AC3E}">
        <p14:creationId xmlns:p14="http://schemas.microsoft.com/office/powerpoint/2010/main" val="182678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Consider this general tree</a:t>
            </a:r>
          </a:p>
        </p:txBody>
      </p:sp>
      <p:pic>
        <p:nvPicPr>
          <p:cNvPr id="82946" name="Picture 2" descr="A general tree where the root A has four children:  B, C, D, E.&#10;B has no children.&#10;C has three children F, G, H.&#10;D has two children I, J.&#10;E has four children K, L, M, N.&#10;F has two children O, P.&#10;I has one child Q.&#10;K has one child R.&#10;M has two children S, T.&#10;P ans one child U.&#10;Q has two children V, W.&#10;T has three children X, Y, Z." title="A general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5255616" cy="257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altLang="en-US" dirty="0"/>
              <a:t>Example</a:t>
            </a: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19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Picture 4" descr="A has left child B.&#10;B has right child C, which has right child D, which as right child E." title="A binary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1968947"/>
            <a:ext cx="4860032" cy="4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Example</a:t>
            </a:r>
            <a:endParaRPr lang="en-CA" altLang="en-US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 smtClean="0"/>
              <a:t>	B, the first child of A, is the left child of A</a:t>
            </a:r>
            <a:endParaRPr lang="en-CA" altLang="en-US" dirty="0"/>
          </a:p>
          <a:p>
            <a:pPr>
              <a:buFont typeface="Arial" pitchFamily="34" charset="0"/>
              <a:buNone/>
            </a:pPr>
            <a:endParaRPr lang="en-CA" altLang="en-US" dirty="0" smtClean="0"/>
          </a:p>
          <a:p>
            <a:pPr>
              <a:buFont typeface="Arial" pitchFamily="34" charset="0"/>
              <a:buNone/>
            </a:pPr>
            <a:r>
              <a:rPr lang="en-CA" altLang="en-US" dirty="0"/>
              <a:t>	</a:t>
            </a:r>
            <a:r>
              <a:rPr lang="en-CA" altLang="en-US" dirty="0" smtClean="0"/>
              <a:t>For the three siblings C, D, E:</a:t>
            </a:r>
          </a:p>
          <a:p>
            <a:pPr lvl="1"/>
            <a:r>
              <a:rPr lang="en-CA" altLang="en-US" dirty="0" smtClean="0"/>
              <a:t>C is the right sub-tree of B</a:t>
            </a:r>
          </a:p>
          <a:p>
            <a:pPr lvl="1"/>
            <a:r>
              <a:rPr lang="en-CA" altLang="en-US" dirty="0" smtClean="0"/>
              <a:t>D is the right sub-tree of C</a:t>
            </a:r>
          </a:p>
          <a:p>
            <a:pPr lvl="1"/>
            <a:r>
              <a:rPr lang="en-CA" altLang="en-US" dirty="0" smtClean="0"/>
              <a:t>E is the right sub-tree of D</a:t>
            </a:r>
          </a:p>
        </p:txBody>
      </p:sp>
      <p:pic>
        <p:nvPicPr>
          <p:cNvPr id="11" name="Picture 2" descr="A general tree where the root A has four children:  B, C, D, E.&#10;B has no children.&#10;C has three children F, G, H.&#10;D has two children I, J.&#10;E has four children K, L, M, N.&#10;F has two children O, P.&#10;I has one child Q.&#10;K has one child R.&#10;M has two children S, T.&#10;P ans one child U.&#10;Q has two children V, W.&#10;T has three children X, Y, Z." title="A general tree (from page 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54219"/>
            <a:ext cx="4608512" cy="225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4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dded to the binary tree on the previous page,&#10;C has a left child F, which has a right child G, which has a right child H." title="A binary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1968947"/>
            <a:ext cx="4860032" cy="4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Example</a:t>
            </a:r>
            <a:endParaRPr lang="en-CA" altLang="en-US" dirty="0" smtClean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 smtClean="0"/>
              <a:t>	B has no children, so it’s left sub-tree is empty</a:t>
            </a:r>
          </a:p>
          <a:p>
            <a:pPr>
              <a:buFont typeface="Arial" pitchFamily="34" charset="0"/>
              <a:buNone/>
            </a:pPr>
            <a:endParaRPr lang="en-CA" altLang="en-US" dirty="0"/>
          </a:p>
          <a:p>
            <a:pPr>
              <a:buFont typeface="Arial" pitchFamily="34" charset="0"/>
              <a:buNone/>
            </a:pPr>
            <a:r>
              <a:rPr lang="en-CA" altLang="en-US" dirty="0" smtClean="0"/>
              <a:t>	F, the first child of C, is the left sub-tree of C</a:t>
            </a:r>
            <a:br>
              <a:rPr lang="en-CA" altLang="en-US" dirty="0" smtClean="0"/>
            </a:br>
            <a:endParaRPr lang="en-CA" altLang="en-US" dirty="0" smtClean="0"/>
          </a:p>
          <a:p>
            <a:pPr>
              <a:buFont typeface="Arial" pitchFamily="34" charset="0"/>
              <a:buNone/>
            </a:pPr>
            <a:r>
              <a:rPr lang="en-CA" altLang="en-US" dirty="0"/>
              <a:t>	</a:t>
            </a:r>
            <a:r>
              <a:rPr lang="en-CA" altLang="en-US" dirty="0" smtClean="0"/>
              <a:t>For the next two siblings:</a:t>
            </a:r>
          </a:p>
          <a:p>
            <a:pPr lvl="1"/>
            <a:r>
              <a:rPr lang="en-CA" altLang="en-US" dirty="0" smtClean="0"/>
              <a:t>G is the right sub-tree of F</a:t>
            </a:r>
          </a:p>
          <a:p>
            <a:pPr lvl="1"/>
            <a:r>
              <a:rPr lang="en-CA" altLang="en-US" dirty="0" smtClean="0"/>
              <a:t>H is the right sub-tree of G</a:t>
            </a:r>
          </a:p>
        </p:txBody>
      </p:sp>
      <p:pic>
        <p:nvPicPr>
          <p:cNvPr id="7" name="Picture 2" descr="A general tree where the root A has four children:  B, C, D, E.&#10;B has no children.&#10;C has three children F, G, H.&#10;D has two children I, J.&#10;E has four children K, L, M, N.&#10;F has two children O, P.&#10;I has one child Q.&#10;K has one child R.&#10;M has two children S, T.&#10;P ans one child U.&#10;Q has two children V, W.&#10;T has three children X, Y, Z." title="A general tree (from page 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54219"/>
            <a:ext cx="4608512" cy="225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5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dded to the binary tree on the previous page:&#10;D has a left child I which has a right child J." title="A binary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1968947"/>
            <a:ext cx="4860032" cy="4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Example</a:t>
            </a:r>
            <a:endParaRPr lang="en-CA" altLang="en-US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 smtClean="0"/>
              <a:t>	I, </a:t>
            </a:r>
            <a:r>
              <a:rPr lang="en-CA" altLang="en-US" dirty="0"/>
              <a:t>the first child of </a:t>
            </a:r>
            <a:r>
              <a:rPr lang="en-CA" altLang="en-US" dirty="0" smtClean="0"/>
              <a:t>D, </a:t>
            </a:r>
            <a:r>
              <a:rPr lang="en-CA" altLang="en-US" dirty="0"/>
              <a:t>is the left child of D</a:t>
            </a:r>
          </a:p>
          <a:p>
            <a:pPr>
              <a:buFont typeface="Arial" pitchFamily="34" charset="0"/>
              <a:buNone/>
            </a:pPr>
            <a:endParaRPr lang="en-CA" altLang="en-US" dirty="0"/>
          </a:p>
          <a:p>
            <a:pPr>
              <a:buFont typeface="Arial" pitchFamily="34" charset="0"/>
              <a:buNone/>
            </a:pPr>
            <a:r>
              <a:rPr lang="en-CA" altLang="en-US" dirty="0"/>
              <a:t>	</a:t>
            </a:r>
            <a:r>
              <a:rPr lang="en-CA" altLang="en-US" dirty="0" smtClean="0"/>
              <a:t>Its sibling J is the right sub-tree of I</a:t>
            </a:r>
          </a:p>
        </p:txBody>
      </p:sp>
      <p:pic>
        <p:nvPicPr>
          <p:cNvPr id="7" name="Picture 2" descr="A general tree where the root A has four children:  B, C, D, E.&#10;B has no children.&#10;C has three children F, G, H.&#10;D has two children I, J.&#10;E has four children K, L, M, N.&#10;F has two children O, P.&#10;I has one child Q.&#10;K has one child R.&#10;M has two children S, T.&#10;P ans one child U.&#10;Q has two children V, W.&#10;T has three children X, Y, Z." title="A general tree (from page 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54219"/>
            <a:ext cx="4608512" cy="225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7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dded to the binary tree on the previous page,&#10;E has a left child K, which has a right child L, which has a right child M, which has a right child N." title="A binary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1968947"/>
            <a:ext cx="4860032" cy="4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Example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 smtClean="0"/>
              <a:t>	Similarly, the four children of E start with K forming</a:t>
            </a:r>
            <a:br>
              <a:rPr lang="en-CA" altLang="en-US" dirty="0" smtClean="0"/>
            </a:br>
            <a:r>
              <a:rPr lang="en-CA" altLang="en-US" dirty="0" smtClean="0"/>
              <a:t>the left sub-tree of E and its three siblings form</a:t>
            </a:r>
            <a:r>
              <a:rPr lang="en-CA" altLang="en-US" dirty="0"/>
              <a:t/>
            </a:r>
            <a:br>
              <a:rPr lang="en-CA" altLang="en-US" dirty="0"/>
            </a:br>
            <a:r>
              <a:rPr lang="en-CA" altLang="en-US" dirty="0" smtClean="0"/>
              <a:t>a chain along the left sub-trees</a:t>
            </a:r>
          </a:p>
        </p:txBody>
      </p:sp>
      <p:pic>
        <p:nvPicPr>
          <p:cNvPr id="7" name="Picture 2" descr="A general tree where the root A has four children:  B, C, D, E.&#10;B has no children.&#10;C has three children F, G, H.&#10;D has two children I, J.&#10;E has four children K, L, M, N.&#10;F has two children O, P.&#10;I has one child Q.&#10;K has one child R.&#10;M has two children S, T.&#10;P ans one child U.&#10;Q has two children V, W.&#10;T has three children X, Y, Z." title="A general tree (from page 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54219"/>
            <a:ext cx="4608512" cy="225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/>
              <a:t>Example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/>
              <a:t>	</a:t>
            </a:r>
            <a:r>
              <a:rPr lang="en-CA" altLang="en-US" dirty="0" smtClean="0"/>
              <a:t>The balance of the nodes in our general tree</a:t>
            </a:r>
            <a:br>
              <a:rPr lang="en-CA" altLang="en-US" dirty="0" smtClean="0"/>
            </a:br>
            <a:r>
              <a:rPr lang="en-CA" altLang="en-US" dirty="0" smtClean="0"/>
              <a:t>are shown here</a:t>
            </a:r>
          </a:p>
        </p:txBody>
      </p:sp>
      <p:pic>
        <p:nvPicPr>
          <p:cNvPr id="5" name="Picture 3" descr="Added to the binary tree from the previous page:&#10;&#10;The children of F are marked as O being the left child of F, and P being the right child of O.&#10;U, the child of P, is marked as the left child of P.&#10;Q, the child of I, is marked as the left child of I.&#10;The children of Q are marked as V being the left child of Q and W being the right child of V.&#10;R, the child of K, is marked as the left child of K.&#10;The children of M are marked as S being the left child of M and T being the right child of T.&#10;The children of T are marked as X being the left child of T, Y being the right child of X, and Z being the right child of Z." title="A binary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1968947"/>
            <a:ext cx="4860032" cy="4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 general tree where the root A has four children:  B, C, D, E.&#10;B has no children.&#10;C has three children F, G, H.&#10;D has two children I, J.&#10;E has four children K, L, M, N.&#10;F has two children O, P.&#10;I has one child Q.&#10;K has one child R.&#10;M has two children S, T.&#10;P ans one child U.&#10;Q has two children V, W.&#10;T has three children X, Y, Z." title="A general tree (from page 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54219"/>
            <a:ext cx="4608512" cy="225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63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16422</TotalTime>
  <Words>130</Words>
  <Application>Microsoft Office PowerPoint</Application>
  <PresentationFormat>On-screen Show (4:3)</PresentationFormat>
  <Paragraphs>193</Paragraphs>
  <Slides>24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Custom Design</vt:lpstr>
      <vt:lpstr>PowerPoint Presentation</vt:lpstr>
      <vt:lpstr>Background</vt:lpstr>
      <vt:lpstr>The Idea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Transformation</vt:lpstr>
      <vt:lpstr>Traversals</vt:lpstr>
      <vt:lpstr>Forests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486</cp:revision>
  <dcterms:created xsi:type="dcterms:W3CDTF">2009-09-11T23:00:44Z</dcterms:created>
  <dcterms:modified xsi:type="dcterms:W3CDTF">2014-03-18T17:11:32Z</dcterms:modified>
</cp:coreProperties>
</file>